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49" r:id="rId3"/>
    <p:sldId id="348" r:id="rId4"/>
    <p:sldId id="423" r:id="rId5"/>
    <p:sldId id="424" r:id="rId6"/>
    <p:sldId id="439" r:id="rId7"/>
    <p:sldId id="353" r:id="rId8"/>
    <p:sldId id="407" r:id="rId9"/>
    <p:sldId id="354" r:id="rId10"/>
    <p:sldId id="426" r:id="rId11"/>
    <p:sldId id="427" r:id="rId12"/>
    <p:sldId id="345" r:id="rId13"/>
    <p:sldId id="409" r:id="rId14"/>
    <p:sldId id="370" r:id="rId15"/>
    <p:sldId id="440" r:id="rId16"/>
    <p:sldId id="352" r:id="rId17"/>
    <p:sldId id="341" r:id="rId18"/>
    <p:sldId id="292" r:id="rId19"/>
    <p:sldId id="328" r:id="rId20"/>
    <p:sldId id="402" r:id="rId21"/>
    <p:sldId id="406" r:id="rId22"/>
    <p:sldId id="428" r:id="rId23"/>
    <p:sldId id="404" r:id="rId24"/>
    <p:sldId id="405" r:id="rId25"/>
    <p:sldId id="296" r:id="rId26"/>
    <p:sldId id="438" r:id="rId27"/>
    <p:sldId id="437" r:id="rId28"/>
    <p:sldId id="420" r:id="rId29"/>
    <p:sldId id="298" r:id="rId30"/>
    <p:sldId id="299" r:id="rId31"/>
    <p:sldId id="429" r:id="rId32"/>
    <p:sldId id="310" r:id="rId33"/>
    <p:sldId id="434" r:id="rId34"/>
    <p:sldId id="435" r:id="rId35"/>
    <p:sldId id="436" r:id="rId36"/>
    <p:sldId id="445" r:id="rId37"/>
    <p:sldId id="444" r:id="rId38"/>
    <p:sldId id="431" r:id="rId39"/>
    <p:sldId id="318" r:id="rId40"/>
    <p:sldId id="433" r:id="rId41"/>
    <p:sldId id="441" r:id="rId42"/>
    <p:sldId id="432" r:id="rId43"/>
    <p:sldId id="442" r:id="rId44"/>
    <p:sldId id="397" r:id="rId45"/>
    <p:sldId id="399" r:id="rId46"/>
    <p:sldId id="374" r:id="rId47"/>
    <p:sldId id="443" r:id="rId48"/>
    <p:sldId id="337" r:id="rId49"/>
    <p:sldId id="375" r:id="rId50"/>
    <p:sldId id="283" r:id="rId51"/>
    <p:sldId id="311" r:id="rId52"/>
    <p:sldId id="430" r:id="rId53"/>
    <p:sldId id="356" r:id="rId54"/>
    <p:sldId id="322" r:id="rId55"/>
    <p:sldId id="323" r:id="rId56"/>
    <p:sldId id="321" r:id="rId57"/>
    <p:sldId id="330" r:id="rId58"/>
    <p:sldId id="387" r:id="rId59"/>
    <p:sldId id="388" r:id="rId60"/>
    <p:sldId id="389" r:id="rId61"/>
    <p:sldId id="390" r:id="rId62"/>
    <p:sldId id="391" r:id="rId63"/>
    <p:sldId id="392" r:id="rId64"/>
    <p:sldId id="400" r:id="rId65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1584" y="5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image" Target="../media/image36.png"/><Relationship Id="rId2" Type="http://schemas.openxmlformats.org/officeDocument/2006/relationships/image" Target="../media/image3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car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</a:t>
            </a:r>
            <a:r>
              <a:rPr lang="en-US" baseline="0" dirty="0" smtClean="0"/>
              <a:t>networks and provide power and/or area benefits over current state-of-the-art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Recently ANN’s have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in car</a:t>
            </a:r>
            <a:r>
              <a:rPr lang="en-US" baseline="0" dirty="0" smtClean="0"/>
              <a:t> navigation, likely </a:t>
            </a:r>
            <a:r>
              <a:rPr lang="en-US" dirty="0" smtClean="0"/>
              <a:t>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this works assumption</a:t>
            </a:r>
            <a:r>
              <a:rPr lang="en-US" baseline="0" dirty="0" smtClean="0"/>
              <a:t> that m</a:t>
            </a:r>
            <a:r>
              <a:rPr lang="en-US" dirty="0" smtClean="0"/>
              <a:t>any embedded applications will require these ANNs to be processed at or near real time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 smtClean="0"/>
              <a:t>A vehicle will need real time feedback on its surroundings</a:t>
            </a:r>
            <a:r>
              <a:rPr lang="en-US" baseline="0" dirty="0" smtClean="0"/>
              <a:t> or monitoring its own systems</a:t>
            </a:r>
          </a:p>
          <a:p>
            <a:r>
              <a:rPr lang="en-US" baseline="0" dirty="0" smtClean="0"/>
              <a:t>airport security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ANNs are big and the</a:t>
            </a:r>
            <a:r>
              <a:rPr lang="en-US" dirty="0" smtClean="0"/>
              <a:t> trend is that ANNs are</a:t>
            </a:r>
            <a:r>
              <a:rPr lang="en-US" baseline="0" dirty="0" smtClean="0"/>
              <a:t> becoming larger and deeper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general acceptance that DRAM needs to be used to stored the parameters associated with an ANN</a:t>
            </a:r>
          </a:p>
          <a:p>
            <a:r>
              <a:rPr lang="en-US" baseline="0" dirty="0" smtClean="0"/>
              <a:t>But many implementations have focused on using SRAM as an intermediate store.</a:t>
            </a:r>
          </a:p>
          <a:p>
            <a:r>
              <a:rPr lang="en-US" baseline="0" dirty="0" smtClean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these implementations rely on reuse.</a:t>
            </a:r>
          </a:p>
          <a:p>
            <a:r>
              <a:rPr lang="en-US" baseline="0" dirty="0" smtClean="0"/>
              <a:t>The main reuse opportunities come in the form of shared parameters and batch processing.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types of ANN such as </a:t>
            </a:r>
            <a:r>
              <a:rPr lang="en-US" dirty="0" smtClean="0"/>
              <a:t>DNN with non-shared kernels and LSTM are</a:t>
            </a:r>
            <a:r>
              <a:rPr lang="en-US" baseline="0" dirty="0" smtClean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31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33.png"/><Relationship Id="rId6" Type="http://schemas.openxmlformats.org/officeDocument/2006/relationships/package" Target="../embeddings/Microsoft_Excel_Sheet4.xlsx"/><Relationship Id="rId7" Type="http://schemas.openxmlformats.org/officeDocument/2006/relationships/image" Target="../media/image34.png"/><Relationship Id="rId8" Type="http://schemas.openxmlformats.org/officeDocument/2006/relationships/package" Target="../embeddings/Microsoft_Excel_Sheet5.xlsx"/><Relationship Id="rId9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36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37.png"/><Relationship Id="rId8" Type="http://schemas.openxmlformats.org/officeDocument/2006/relationships/package" Target="../embeddings/Microsoft_Excel_Sheet8.xlsx"/><Relationship Id="rId9" Type="http://schemas.openxmlformats.org/officeDocument/2006/relationships/image" Target="../media/image38.png"/><Relationship Id="rId10" Type="http://schemas.openxmlformats.org/officeDocument/2006/relationships/package" Target="../embeddings/Microsoft_Excel_Sheet9.xlsx"/><Relationship Id="rId11" Type="http://schemas.openxmlformats.org/officeDocument/2006/relationships/image" Target="../media/image3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package" Target="../embeddings/Microsoft_Excel_Sheet10.xlsx"/><Relationship Id="rId5" Type="http://schemas.openxmlformats.org/officeDocument/2006/relationships/image" Target="../media/image42.png"/><Relationship Id="rId6" Type="http://schemas.openxmlformats.org/officeDocument/2006/relationships/package" Target="../embeddings/Microsoft_Excel_Sheet11.xlsx"/><Relationship Id="rId7" Type="http://schemas.openxmlformats.org/officeDocument/2006/relationships/image" Target="../media/image4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2.xlsx"/><Relationship Id="rId4" Type="http://schemas.openxmlformats.org/officeDocument/2006/relationships/image" Target="../media/image44.png"/><Relationship Id="rId5" Type="http://schemas.openxmlformats.org/officeDocument/2006/relationships/package" Target="../embeddings/Microsoft_Excel_Sheet13.xlsx"/><Relationship Id="rId6" Type="http://schemas.openxmlformats.org/officeDocument/2006/relationships/image" Target="../media/image4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neuron is fixed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fullD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3151506"/>
            <a:ext cx="960352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Summary :</a:t>
            </a:r>
            <a:br>
              <a:rPr lang="en-US" dirty="0" smtClean="0"/>
            </a:br>
            <a:r>
              <a:rPr lang="en-US" dirty="0" smtClean="0"/>
              <a:t>Target </a:t>
            </a:r>
            <a:r>
              <a:rPr lang="en-US" dirty="0" smtClean="0"/>
              <a:t>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0218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  <a:endParaRPr lang="en-US" dirty="0"/>
          </a:p>
          <a:p>
            <a:r>
              <a:rPr lang="en-US" dirty="0" smtClean="0"/>
              <a:t>This work has focused on the DNNs :</a:t>
            </a:r>
          </a:p>
          <a:p>
            <a:pPr lvl="1"/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CNNs and DNNs</a:t>
            </a:r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recognition</a:t>
            </a:r>
          </a:p>
          <a:p>
            <a:pPr lvl="1"/>
            <a:r>
              <a:rPr lang="en-US" dirty="0" smtClean="0"/>
              <a:t>fully-connected includes LSTM</a:t>
            </a:r>
          </a:p>
          <a:p>
            <a:r>
              <a:rPr lang="en-US" dirty="0" smtClean="0"/>
              <a:t>This work focuses on inference in embedded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79" y="50520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State-of-the-art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ASICs almost always provide performance </a:t>
            </a:r>
            <a:r>
              <a:rPr lang="en-US" dirty="0" err="1" smtClean="0">
                <a:solidFill>
                  <a:srgbClr val="000000"/>
                </a:solidFill>
                <a:ea typeface="+mn-ea"/>
                <a:cs typeface="Monaco"/>
              </a:rPr>
              <a:t>iprovements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0"/>
            <a:ext cx="9052560" cy="3950369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NNs with single device</a:t>
            </a:r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demonstrate performance improvements over GPUs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HMC 3D-DRAM </a:t>
            </a:r>
            <a:r>
              <a:rPr lang="en-US" dirty="0" smtClean="0"/>
              <a:t>but dependence on SRAM limits support to CNNs</a:t>
            </a:r>
          </a:p>
          <a:p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discusses </a:t>
            </a:r>
            <a:r>
              <a:rPr lang="en-US" dirty="0"/>
              <a:t>DRAM accesses but their focus is on the convolution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supports CNN convolution operation only</a:t>
            </a:r>
            <a:endParaRPr lang="en-US" dirty="0"/>
          </a:p>
          <a:p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cache between DRAM and 8</a:t>
            </a:r>
            <a:r>
              <a:rPr lang="en-US" dirty="0" smtClean="0"/>
              <a:t>Mb SRAM </a:t>
            </a:r>
            <a:r>
              <a:rPr lang="en-US" dirty="0"/>
              <a:t>and </a:t>
            </a:r>
            <a:r>
              <a:rPr lang="en-US" dirty="0" smtClean="0"/>
              <a:t>will be limited </a:t>
            </a:r>
            <a:r>
              <a:rPr lang="en-US" dirty="0"/>
              <a:t>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does not discuss multi-devices</a:t>
            </a:r>
          </a:p>
          <a:p>
            <a:r>
              <a:rPr lang="en-US" dirty="0" smtClean="0"/>
              <a:t>Neuflow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limits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More recent </a:t>
            </a:r>
            <a:br>
              <a:rPr lang="en-US" dirty="0" smtClean="0"/>
            </a:br>
            <a:r>
              <a:rPr lang="en-US" dirty="0" smtClean="0"/>
              <a:t>State </a:t>
            </a:r>
            <a:r>
              <a:rPr lang="en-US" dirty="0" smtClean="0"/>
              <a:t>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NeuroStream</a:t>
            </a:r>
            <a:endParaRPr lang="en-US" dirty="0"/>
          </a:p>
          <a:p>
            <a:pPr lvl="1"/>
            <a:r>
              <a:rPr lang="en-US" dirty="0" smtClean="0"/>
              <a:t>acknowledges DRAM is required for useful DNNs</a:t>
            </a:r>
          </a:p>
          <a:p>
            <a:pPr lvl="1"/>
            <a:r>
              <a:rPr lang="en-US" dirty="0" smtClean="0"/>
              <a:t>uses HBM 3D-DRAM along with local SRAM</a:t>
            </a:r>
          </a:p>
          <a:p>
            <a:pPr lvl="1"/>
            <a:r>
              <a:rPr lang="en-US" dirty="0" smtClean="0"/>
              <a:t>depends on SRAM for performance</a:t>
            </a:r>
          </a:p>
          <a:p>
            <a:r>
              <a:rPr lang="en-US" dirty="0" smtClean="0"/>
              <a:t>Google TPU </a:t>
            </a:r>
          </a:p>
          <a:p>
            <a:pPr marL="852312" lvl="1" indent="-342900"/>
            <a:r>
              <a:rPr lang="en-US" dirty="0" smtClean="0"/>
              <a:t>assumes large levels of batch processing</a:t>
            </a:r>
            <a:endParaRPr lang="en-US" dirty="0"/>
          </a:p>
          <a:p>
            <a:pPr marL="852312" lvl="1" indent="-342900"/>
            <a:r>
              <a:rPr lang="en-US" dirty="0" smtClean="0"/>
              <a:t>8-bit processing</a:t>
            </a:r>
          </a:p>
          <a:p>
            <a:pPr marL="852312" lvl="1" indent="-342900"/>
            <a:r>
              <a:rPr lang="en-US" dirty="0" smtClean="0"/>
              <a:t>fully-connected NNs represent very high percentage</a:t>
            </a:r>
          </a:p>
          <a:p>
            <a:pPr marL="852312" lvl="1" indent="-342900"/>
            <a:r>
              <a:rPr lang="en-US" dirty="0" smtClean="0"/>
              <a:t>acknowledges performance degradation using fully-connected</a:t>
            </a:r>
          </a:p>
          <a:p>
            <a:r>
              <a:rPr lang="en-US" dirty="0" err="1" smtClean="0"/>
              <a:t>DaDiannao</a:t>
            </a:r>
            <a:endParaRPr lang="en-US" dirty="0"/>
          </a:p>
          <a:p>
            <a:pPr marL="852312" lvl="1" indent="-342900"/>
            <a:r>
              <a:rPr lang="en-US" dirty="0" smtClean="0"/>
              <a:t>uses embedded DRAM but still requires up to 64 for useful DNNs</a:t>
            </a:r>
          </a:p>
          <a:p>
            <a:pPr marL="852312" lvl="1" indent="-342900"/>
            <a:r>
              <a:rPr lang="en-US" dirty="0" smtClean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/>
              <a:t>Will still be limited by memory bandwidth although they are starting to utilize 3D-</a:t>
            </a:r>
            <a:r>
              <a:rPr lang="en-US" dirty="0" smtClean="0"/>
              <a:t>DRAM</a:t>
            </a:r>
            <a:endParaRPr lang="en-US" dirty="0" smtClean="0"/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disparate ANN’s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~</a:t>
            </a:r>
            <a:r>
              <a:rPr lang="en-US" dirty="0">
                <a:solidFill>
                  <a:srgbClr val="000000"/>
                </a:solidFill>
                <a:cs typeface="Monaco"/>
              </a:rPr>
              <a:t>16mS (60 frames/sec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)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~26Tbps memory bandwidth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Goldilocks principle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need balance of bandwidth and storage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currently bandwidth too low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453037"/>
            <a:ext cx="9052560" cy="58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organized 3D-DRAM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streaming functions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multiply/accumulates </a:t>
            </a:r>
            <a:r>
              <a:rPr lang="en-US" dirty="0" err="1"/>
              <a:t>ANe</a:t>
            </a:r>
            <a:r>
              <a:rPr lang="en-US" dirty="0"/>
              <a:t> </a:t>
            </a:r>
            <a:r>
              <a:rPr lang="en-US" dirty="0" smtClean="0"/>
              <a:t>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 for softmax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/>
              <a:t>additional special functions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compare for pooling</a:t>
            </a:r>
          </a:p>
          <a:p>
            <a:pPr lvl="2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3D-DRAM is the Tezzaron DiRAM4</a:t>
            </a:r>
          </a:p>
          <a:p>
            <a:pPr lvl="1"/>
            <a:r>
              <a:rPr lang="en-US" dirty="0" smtClean="0"/>
              <a:t>64 disjoint 1Gb memory ports</a:t>
            </a:r>
          </a:p>
          <a:p>
            <a:pPr lvl="1"/>
            <a:r>
              <a:rPr lang="en-US" dirty="0" smtClean="0"/>
              <a:t>System has 64 sub-systems each operating on one memory port</a:t>
            </a:r>
          </a:p>
          <a:p>
            <a:r>
              <a:rPr lang="en-US" dirty="0" smtClean="0"/>
              <a:t>Suggested Customizations for a 3D-DRAM</a:t>
            </a:r>
          </a:p>
          <a:p>
            <a:pPr lvl="1"/>
            <a:r>
              <a:rPr lang="en-US" dirty="0" smtClean="0"/>
              <a:t>Standard DiRAM4 port is 32bits @ 1GHz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suggest widen to 2048 bits and use high-density TSVs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ntire page in one access using burst-of-2</a:t>
            </a:r>
          </a:p>
          <a:p>
            <a:pPr lvl="1"/>
            <a:r>
              <a:rPr lang="en-US" dirty="0" smtClean="0"/>
              <a:t>Raw bandwidth ~2Tbps per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System has 64 sub-systems each operating on one memory port</a:t>
            </a:r>
          </a:p>
          <a:p>
            <a:pPr lvl="1"/>
            <a:r>
              <a:rPr lang="en-US" dirty="0" smtClean="0"/>
              <a:t>ANNs split over sub-systems</a:t>
            </a:r>
          </a:p>
          <a:p>
            <a:r>
              <a:rPr lang="en-US" dirty="0" smtClean="0"/>
              <a:t>Sub-system has a Manager and PE </a:t>
            </a:r>
          </a:p>
          <a:p>
            <a:pPr lvl="1"/>
            <a:r>
              <a:rPr lang="en-US" dirty="0" smtClean="0"/>
              <a:t>Data-path between DRAM, Manager and PE</a:t>
            </a:r>
          </a:p>
          <a:p>
            <a:pPr lvl="2"/>
            <a:r>
              <a:rPr lang="en-US" dirty="0" smtClean="0"/>
              <a:t>data for 32 execution lanes with two arguments per lane</a:t>
            </a:r>
          </a:p>
          <a:p>
            <a:pPr lvl="2"/>
            <a:r>
              <a:rPr lang="en-US" dirty="0" smtClean="0"/>
              <a:t>able to perform a MAC operation between a weight and </a:t>
            </a:r>
            <a:r>
              <a:rPr lang="en-US" dirty="0" err="1" smtClean="0"/>
              <a:t>ANe</a:t>
            </a:r>
            <a:r>
              <a:rPr lang="en-US" dirty="0" smtClean="0"/>
              <a:t> state every cycle</a:t>
            </a:r>
          </a:p>
          <a:p>
            <a:pPr lvl="2"/>
            <a:r>
              <a:rPr lang="en-US" dirty="0" smtClean="0"/>
              <a:t>process a group of 32 </a:t>
            </a:r>
            <a:r>
              <a:rPr lang="en-US" dirty="0" err="1" smtClean="0"/>
              <a:t>ANes</a:t>
            </a:r>
            <a:r>
              <a:rPr lang="en-US" dirty="0" smtClean="0"/>
              <a:t> each instruction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 path from PE to Manager </a:t>
            </a:r>
          </a:p>
          <a:p>
            <a:pPr lvl="2"/>
            <a:r>
              <a:rPr lang="en-US" dirty="0" smtClean="0"/>
              <a:t>carries result(s) of processing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return data contains up to 32 words</a:t>
            </a:r>
          </a:p>
          <a:p>
            <a:pPr lvl="1"/>
            <a:r>
              <a:rPr lang="en-US" dirty="0" smtClean="0"/>
              <a:t>Instruction Decode in Manager</a:t>
            </a:r>
          </a:p>
          <a:p>
            <a:pPr lvl="2"/>
            <a:r>
              <a:rPr lang="en-US" dirty="0" smtClean="0"/>
              <a:t>contains information on how to process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where are weights, </a:t>
            </a:r>
            <a:r>
              <a:rPr lang="en-US" dirty="0" err="1" smtClean="0"/>
              <a:t>ANe</a:t>
            </a:r>
            <a:r>
              <a:rPr lang="en-US" dirty="0" smtClean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64Tbps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What about applications that 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NN processors running at or near real-time?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Physical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554527"/>
          </a:xfrm>
          <a:prstGeom prst="wedgeRoundRectCallout">
            <a:avLst>
              <a:gd name="adj1" fmla="val 65444"/>
              <a:gd name="adj2" fmla="val -13913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05809"/>
              <a:gd name="adj2" fmla="val 62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86323"/>
              <a:gd name="adj2" fmla="val 526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 smtClean="0"/>
              <a:t>Sub-System Column (SSC)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 smtClean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</a:t>
            </a:r>
            <a:r>
              <a:rPr lang="en-US" sz="2000" dirty="0" smtClean="0"/>
              <a:t>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 smtClean="0"/>
              <a:t>Need to absorb DRAM latency</a:t>
            </a:r>
          </a:p>
          <a:p>
            <a:pPr lvl="1"/>
            <a:r>
              <a:rPr lang="en-US" dirty="0" smtClean="0"/>
              <a:t>separate memory requests from read/write data</a:t>
            </a:r>
          </a:p>
          <a:p>
            <a:r>
              <a:rPr lang="en-US" dirty="0"/>
              <a:t>I</a:t>
            </a:r>
            <a:r>
              <a:rPr lang="en-US" dirty="0" smtClean="0"/>
              <a:t>nstruction spawns multiple commands to dependent tasks</a:t>
            </a:r>
          </a:p>
          <a:p>
            <a:pPr lvl="1"/>
            <a:r>
              <a:rPr lang="en-US" dirty="0" smtClean="0"/>
              <a:t>concurrently pre-fetch data, prepare PE, prepare Return </a:t>
            </a:r>
            <a:r>
              <a:rPr lang="en-US" dirty="0"/>
              <a:t>D</a:t>
            </a:r>
            <a:r>
              <a:rPr lang="en-US" dirty="0" smtClean="0"/>
              <a:t>ata Processor</a:t>
            </a:r>
          </a:p>
          <a:p>
            <a:pPr lvl="1"/>
            <a:r>
              <a:rPr lang="en-US" dirty="0" smtClean="0"/>
              <a:t>all operations have an associated tag</a:t>
            </a:r>
          </a:p>
          <a:p>
            <a:r>
              <a:rPr lang="en-US" dirty="0" smtClean="0"/>
              <a:t>Need to describe parameter and state storage</a:t>
            </a:r>
          </a:p>
          <a:p>
            <a:pPr lvl="1"/>
            <a:r>
              <a:rPr lang="en-US" dirty="0" smtClean="0"/>
              <a:t>assume input stored in row-major fashion</a:t>
            </a:r>
          </a:p>
          <a:p>
            <a:r>
              <a:rPr lang="en-US" dirty="0" smtClean="0"/>
              <a:t>Network-on-Chip</a:t>
            </a:r>
          </a:p>
          <a:p>
            <a:pPr lvl="1"/>
            <a:r>
              <a:rPr lang="en-US" dirty="0" smtClean="0"/>
              <a:t>needed for </a:t>
            </a:r>
            <a:r>
              <a:rPr lang="en-US" dirty="0" err="1" smtClean="0"/>
              <a:t>ANe</a:t>
            </a:r>
            <a:r>
              <a:rPr lang="en-US" dirty="0" smtClean="0"/>
              <a:t> state replication to all dependent SSCs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Instructions consist of descriptors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Descriptors used to control modules which take part in the instruction</a:t>
            </a:r>
          </a:p>
          <a:p>
            <a:r>
              <a:rPr lang="en-US" dirty="0" smtClean="0"/>
              <a:t>Descriptors contain tuples which contain the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Inputs and </a:t>
            </a:r>
            <a:r>
              <a:rPr lang="en-US" dirty="0" err="1" smtClean="0"/>
              <a:t>ANe</a:t>
            </a:r>
            <a:r>
              <a:rPr lang="en-US" dirty="0" smtClean="0"/>
              <a:t> states stored in row-major</a:t>
            </a:r>
          </a:p>
          <a:p>
            <a:r>
              <a:rPr lang="en-US" dirty="0" smtClean="0"/>
              <a:t>Weights for a group of </a:t>
            </a:r>
            <a:r>
              <a:rPr lang="en-US" dirty="0" err="1" smtClean="0"/>
              <a:t>ANes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re interleaved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4528"/>
            <a:ext cx="9052560" cy="1210839"/>
          </a:xfrm>
        </p:spPr>
        <p:txBody>
          <a:bodyPr/>
          <a:lstStyle/>
          <a:p>
            <a:r>
              <a:rPr lang="en-US" dirty="0" smtClean="0"/>
              <a:t>Data Storage 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81680"/>
            <a:ext cx="2735338" cy="2854960"/>
          </a:xfrm>
          <a:prstGeom prst="rect">
            <a:avLst/>
          </a:prstGeom>
        </p:spPr>
      </p:pic>
      <p:pic>
        <p:nvPicPr>
          <p:cNvPr id="6" name="Picture 5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5289" y="3281680"/>
            <a:ext cx="4181322" cy="3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8"/>
            <a:ext cx="9052560" cy="1210839"/>
          </a:xfrm>
        </p:spPr>
        <p:txBody>
          <a:bodyPr/>
          <a:lstStyle/>
          <a:p>
            <a:r>
              <a:rPr lang="en-US" dirty="0" smtClean="0"/>
              <a:t>Storage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2967"/>
            <a:ext cx="9052560" cy="17720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Parameter and state storage</a:t>
            </a:r>
          </a:p>
          <a:p>
            <a:pPr lvl="1"/>
            <a:r>
              <a:rPr lang="en-US" dirty="0" smtClean="0"/>
              <a:t>instruction contains pointer to storage descriptor</a:t>
            </a:r>
          </a:p>
          <a:p>
            <a:pPr lvl="1"/>
            <a:r>
              <a:rPr lang="en-US" dirty="0" smtClean="0"/>
              <a:t>each SSC has a set of storage descriptors </a:t>
            </a:r>
          </a:p>
          <a:p>
            <a:pPr lvl="1"/>
            <a:r>
              <a:rPr lang="en-US" dirty="0" smtClean="0"/>
              <a:t>instruction/NoC carry pointer, not address, length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373746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8"/>
            <a:ext cx="9052560" cy="1210839"/>
          </a:xfrm>
        </p:spPr>
        <p:txBody>
          <a:bodyPr/>
          <a:lstStyle/>
          <a:p>
            <a:r>
              <a:rPr lang="en-US" dirty="0" smtClean="0"/>
              <a:t>NoC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550247"/>
            <a:ext cx="9052560" cy="3517371"/>
          </a:xfrm>
        </p:spPr>
        <p:txBody>
          <a:bodyPr/>
          <a:lstStyle/>
          <a:p>
            <a:r>
              <a:rPr lang="en-US" dirty="0" smtClean="0"/>
              <a:t>Four ports</a:t>
            </a:r>
          </a:p>
          <a:p>
            <a:pPr lvl="1"/>
            <a:r>
              <a:rPr lang="en-US" dirty="0" smtClean="0"/>
              <a:t>connections to adjacent SSC</a:t>
            </a:r>
          </a:p>
          <a:p>
            <a:pPr lvl="1"/>
            <a:r>
              <a:rPr lang="en-US" dirty="0" smtClean="0"/>
              <a:t>fixed routing table</a:t>
            </a:r>
          </a:p>
          <a:p>
            <a:pPr lvl="1"/>
            <a:r>
              <a:rPr lang="en-US" dirty="0" smtClean="0"/>
              <a:t>can be reconfigured based on performance</a:t>
            </a:r>
          </a:p>
          <a:p>
            <a:pPr lvl="1"/>
            <a:r>
              <a:rPr lang="en-US" dirty="0" smtClean="0"/>
              <a:t>good area for additional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4141963"/>
            <a:ext cx="7894320" cy="25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Manager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Decodes instructions</a:t>
            </a:r>
          </a:p>
          <a:p>
            <a:pPr lvl="1"/>
            <a:r>
              <a:rPr lang="en-US" dirty="0" smtClean="0"/>
              <a:t>sub-descriptors are sent to dependent blocks</a:t>
            </a:r>
          </a:p>
          <a:p>
            <a:r>
              <a:rPr lang="en-US" dirty="0" smtClean="0"/>
              <a:t>Reads and writes to main memory</a:t>
            </a:r>
          </a:p>
          <a:p>
            <a:r>
              <a:rPr lang="en-US" dirty="0" smtClean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(PE)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Streaming operations operate </a:t>
            </a:r>
            <a:r>
              <a:rPr lang="en-US" dirty="0"/>
              <a:t>on data </a:t>
            </a:r>
            <a:r>
              <a:rPr lang="en-US" dirty="0" smtClean="0"/>
              <a:t>directly from the Stack bus</a:t>
            </a:r>
          </a:p>
          <a:p>
            <a:pPr lvl="1"/>
            <a:r>
              <a:rPr lang="en-US" dirty="0" smtClean="0"/>
              <a:t>MAC, Multiply</a:t>
            </a:r>
          </a:p>
          <a:p>
            <a:r>
              <a:rPr lang="en-US" dirty="0" smtClean="0"/>
              <a:t>SIMD Wrapper performs post </a:t>
            </a:r>
            <a:r>
              <a:rPr lang="en-US" dirty="0" err="1" smtClean="0"/>
              <a:t>stOp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Area based on DiRAM4</a:t>
            </a:r>
          </a:p>
          <a:p>
            <a:pPr lvl="1"/>
            <a:r>
              <a:rPr lang="en-US" dirty="0" smtClean="0"/>
              <a:t>SSC needs to fit into footprint of DiRAM4 sub-memory</a:t>
            </a:r>
          </a:p>
          <a:p>
            <a:pPr lvl="1"/>
            <a:r>
              <a:rPr lang="en-US" dirty="0" smtClean="0"/>
              <a:t>available area is 2.43 </a:t>
            </a:r>
            <a:r>
              <a:rPr lang="en-US" dirty="0" err="1" smtClean="0"/>
              <a:t>sq</a:t>
            </a:r>
            <a:r>
              <a:rPr lang="en-US" dirty="0" smtClean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77062"/>
            <a:ext cx="9052560" cy="438742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ested against multiple </a:t>
            </a:r>
            <a:r>
              <a:rPr lang="en-US" dirty="0" err="1" smtClean="0"/>
              <a:t>fanins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Expected baseline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52427"/>
              </p:ext>
            </p:extLst>
          </p:nvPr>
        </p:nvGraphicFramePr>
        <p:xfrm>
          <a:off x="1775460" y="2665730"/>
          <a:ext cx="20447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460" y="2665730"/>
                        <a:ext cx="20447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34378"/>
              </p:ext>
            </p:extLst>
          </p:nvPr>
        </p:nvGraphicFramePr>
        <p:xfrm>
          <a:off x="4216400" y="4333665"/>
          <a:ext cx="51816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Worksheet" r:id="rId5" imgW="5181600" imgH="2870200" progId="Excel.Sheet.12">
                  <p:embed/>
                </p:oleObj>
              </mc:Choice>
              <mc:Fallback>
                <p:oleObj name="Worksheet" r:id="rId5" imgW="5181600" imgH="287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6400" y="4333665"/>
                        <a:ext cx="51816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542834" y="688843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3670419"/>
          </a:xfrm>
        </p:spPr>
        <p:txBody>
          <a:bodyPr>
            <a:normAutofit/>
          </a:bodyPr>
          <a:lstStyle/>
          <a:p>
            <a:r>
              <a:rPr lang="en-US" dirty="0" smtClean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 smtClean="0"/>
              <a:t>Scaling assumptions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16505"/>
              </p:ext>
            </p:extLst>
          </p:nvPr>
        </p:nvGraphicFramePr>
        <p:xfrm>
          <a:off x="2907030" y="354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7030" y="354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58940"/>
              </p:ext>
            </p:extLst>
          </p:nvPr>
        </p:nvGraphicFramePr>
        <p:xfrm>
          <a:off x="2326640" y="4744720"/>
          <a:ext cx="5791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Worksheet" r:id="rId6" imgW="5791200" imgH="965200" progId="Excel.Sheet.12">
                  <p:embed/>
                </p:oleObj>
              </mc:Choice>
              <mc:Fallback>
                <p:oleObj name="Worksheet" r:id="rId6" imgW="5791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6640" y="4744720"/>
                        <a:ext cx="57912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47996"/>
              </p:ext>
            </p:extLst>
          </p:nvPr>
        </p:nvGraphicFramePr>
        <p:xfrm>
          <a:off x="3437890" y="5943600"/>
          <a:ext cx="3314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Worksheet" r:id="rId8" imgW="3314700" imgH="965200" progId="Excel.Sheet.12">
                  <p:embed/>
                </p:oleObj>
              </mc:Choice>
              <mc:Fallback>
                <p:oleObj name="Worksheet" r:id="rId8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7890" y="5943600"/>
                        <a:ext cx="33147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04762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 smtClean="0"/>
              <a:t>Manager</a:t>
            </a:r>
            <a:r>
              <a:rPr lang="en-US" dirty="0" smtClean="0"/>
              <a:t>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0067"/>
              </p:ext>
            </p:extLst>
          </p:nvPr>
        </p:nvGraphicFramePr>
        <p:xfrm>
          <a:off x="927100" y="286512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Worksheet" r:id="rId4" imgW="4635500" imgH="2298700" progId="Excel.Sheet.12">
                  <p:embed/>
                </p:oleObj>
              </mc:Choice>
              <mc:Fallback>
                <p:oleObj name="Worksheet" r:id="rId4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286512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2332"/>
              </p:ext>
            </p:extLst>
          </p:nvPr>
        </p:nvGraphicFramePr>
        <p:xfrm>
          <a:off x="1821180" y="502158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Worksheet" r:id="rId6" imgW="3060700" imgH="1155700" progId="Excel.Sheet.12">
                  <p:embed/>
                </p:oleObj>
              </mc:Choice>
              <mc:Fallback>
                <p:oleObj name="Worksheet" r:id="rId6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02158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24815"/>
              </p:ext>
            </p:extLst>
          </p:nvPr>
        </p:nvGraphicFramePr>
        <p:xfrm>
          <a:off x="5570220" y="286512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0220" y="286512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63700"/>
              </p:ext>
            </p:extLst>
          </p:nvPr>
        </p:nvGraphicFramePr>
        <p:xfrm>
          <a:off x="6324600" y="502158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Worksheet" r:id="rId10" imgW="2933700" imgH="1155700" progId="Excel.Sheet.12">
                  <p:embed/>
                </p:oleObj>
              </mc:Choice>
              <mc:Fallback>
                <p:oleObj name="Worksheet" r:id="rId10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02158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 smtClean="0"/>
              <a:t>Area placement study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routed without DRC or LVS</a:t>
            </a:r>
          </a:p>
          <a:p>
            <a:r>
              <a:rPr lang="en-US" dirty="0" smtClean="0"/>
              <a:t>Routing congestion showed minimal hotspots</a:t>
            </a:r>
          </a:p>
          <a:p>
            <a:r>
              <a:rPr lang="en-US" dirty="0" err="1" smtClean="0"/>
              <a:t>Parasitics</a:t>
            </a:r>
            <a:r>
              <a:rPr lang="en-US" dirty="0" smtClean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Power estimates based on CONV-294 </a:t>
            </a:r>
            <a:r>
              <a:rPr lang="en-US" dirty="0" err="1" smtClean="0"/>
              <a:t>testcase</a:t>
            </a:r>
            <a:r>
              <a:rPr lang="en-US" dirty="0" smtClean="0"/>
              <a:t> simulation</a:t>
            </a:r>
          </a:p>
          <a:p>
            <a:pPr lvl="1"/>
            <a:r>
              <a:rPr lang="en-US" dirty="0" smtClean="0"/>
              <a:t>back to back operations</a:t>
            </a:r>
          </a:p>
          <a:p>
            <a:pPr lvl="1"/>
            <a:r>
              <a:rPr lang="en-US" dirty="0" smtClean="0"/>
              <a:t>accumulate DRAM access and use DiRAM4 datasheet [xx]</a:t>
            </a:r>
          </a:p>
          <a:p>
            <a:pPr lvl="1"/>
            <a:r>
              <a:rPr lang="en-US" dirty="0" smtClean="0"/>
              <a:t>TSV energy from [XX]</a:t>
            </a:r>
          </a:p>
          <a:p>
            <a:pPr lvl="1"/>
            <a:r>
              <a:rPr lang="en-US" dirty="0" err="1" smtClean="0"/>
              <a:t>parasitics</a:t>
            </a:r>
            <a:r>
              <a:rPr lang="en-US" dirty="0" smtClean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designed using 65nm library</a:t>
            </a:r>
          </a:p>
          <a:p>
            <a:pPr lvl="1"/>
            <a:r>
              <a:rPr lang="en-US" dirty="0" smtClean="0"/>
              <a:t>28nm is target technology</a:t>
            </a:r>
          </a:p>
          <a:p>
            <a:pPr lvl="1"/>
            <a:r>
              <a:rPr lang="en-US" dirty="0" smtClean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Create </a:t>
            </a:r>
            <a:r>
              <a:rPr lang="en-US" dirty="0" smtClean="0"/>
              <a:t>Structures/Instructions </a:t>
            </a:r>
            <a:r>
              <a:rPr lang="en-US" dirty="0" smtClean="0"/>
              <a:t>to exploit DRAM capacity</a:t>
            </a:r>
          </a:p>
          <a:p>
            <a:r>
              <a:rPr lang="en-US" dirty="0" smtClean="0"/>
              <a:t>Propose </a:t>
            </a:r>
            <a:r>
              <a:rPr lang="en-US" dirty="0" smtClean="0"/>
              <a:t>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 smtClean="0"/>
              <a:t>Best comparison is to </a:t>
            </a:r>
            <a:r>
              <a:rPr lang="en-US" dirty="0" err="1" smtClean="0"/>
              <a:t>NeuroStream</a:t>
            </a:r>
            <a:r>
              <a:rPr lang="en-US" dirty="0" smtClean="0"/>
              <a:t> and </a:t>
            </a:r>
            <a:r>
              <a:rPr lang="en-US" dirty="0" err="1" smtClean="0"/>
              <a:t>DaDianNao</a:t>
            </a:r>
            <a:endParaRPr lang="en-US" dirty="0" smtClean="0"/>
          </a:p>
          <a:p>
            <a:pPr lvl="1"/>
            <a:r>
              <a:rPr lang="en-US" dirty="0" smtClean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 smtClean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 smtClean="0"/>
              <a:t>Scaled</a:t>
            </a:r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746941"/>
              </p:ext>
            </p:extLst>
          </p:nvPr>
        </p:nvGraphicFramePr>
        <p:xfrm>
          <a:off x="1595120" y="2858770"/>
          <a:ext cx="6604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Worksheet" r:id="rId5" imgW="5283200" imgH="774700" progId="Excel.Sheet.12">
                  <p:embed/>
                </p:oleObj>
              </mc:Choice>
              <mc:Fallback>
                <p:oleObj name="Worksheet" r:id="rId5" imgW="52832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5120" y="2858770"/>
                        <a:ext cx="6604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Instructions and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Purpose designed functions to accelerate a </a:t>
            </a:r>
            <a:r>
              <a:rPr lang="en-US" dirty="0" smtClean="0"/>
              <a:t>Artificial </a:t>
            </a:r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</a:t>
            </a:r>
            <a:r>
              <a:rPr lang="en-US" dirty="0" smtClean="0"/>
              <a:t>improvement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can take advantage of SRAM using parameter reuse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 for batch processing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classifier stage of all ANNs including CNN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pPr lvl="1"/>
            <a:r>
              <a:rPr lang="en-US" dirty="0" smtClean="0"/>
              <a:t>OOB bus carries control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 descr="DetailedBlockDiagramWithFlo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625610"/>
            <a:ext cx="9292514" cy="32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5168"/>
            <a:ext cx="9052560" cy="1210839"/>
          </a:xfrm>
        </p:spPr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7862"/>
            <a:ext cx="9052560" cy="5021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 world applications will require multiple disparate NNs to be solved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If ANNs fulfill their potential, we believe that systems employing ANNs will utilize them for various functions, such as engine monitoring, anomaly detection, navigation etc. all within the same system</a:t>
            </a:r>
          </a:p>
          <a:p>
            <a:r>
              <a:rPr lang="en-US" dirty="0"/>
              <a:t>We need the capacity provided by Dynamic Random Access Memory (DRAM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SRAM is easy to use, </a:t>
            </a:r>
            <a:r>
              <a:rPr lang="en-US" dirty="0" smtClean="0"/>
              <a:t>but capacity limitations impose ANN size restrictions.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DRAMs are difficult to use but they provide the capacity we need.</a:t>
            </a:r>
          </a:p>
          <a:p>
            <a:pPr lvl="1"/>
            <a:r>
              <a:rPr lang="en-US" dirty="0"/>
              <a:t>Much of the research has employed SRAM. Perhaps because it provides high bandwidth but could it also be because its easy to use</a:t>
            </a:r>
          </a:p>
          <a:p>
            <a:pPr lvl="1"/>
            <a:r>
              <a:rPr lang="en-US" dirty="0"/>
              <a:t>Some research has employed DRAM, but its often used as a feeder to an SRAM based implementation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Need to consider the system </a:t>
            </a:r>
            <a:r>
              <a:rPr lang="en-US" dirty="0" smtClean="0"/>
              <a:t>impact</a:t>
            </a:r>
          </a:p>
          <a:p>
            <a:pPr lvl="1"/>
            <a:r>
              <a:rPr lang="en-US" dirty="0"/>
              <a:t>Research often focuses on point problems. This isn't unreasonable, research institutions have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have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pPr lvl="1"/>
            <a:r>
              <a:rPr lang="en-US" dirty="0" smtClean="0"/>
              <a:t>operate directly out of DRAM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15189</TotalTime>
  <Words>4120</Words>
  <Application>Microsoft Macintosh PowerPoint</Application>
  <PresentationFormat>Custom</PresentationFormat>
  <Paragraphs>677</Paragraphs>
  <Slides>64</Slides>
  <Notes>52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ncstate-ppt-template-horizontal-left-logo</vt:lpstr>
      <vt:lpstr>Worksheet</vt:lpstr>
      <vt:lpstr>Microsoft Excel Sheet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Artificial Neural Networks Rate-based</vt:lpstr>
      <vt:lpstr>Summary : Target application and ANN type’s</vt:lpstr>
      <vt:lpstr>Deep Neural Network Classifiers</vt:lpstr>
      <vt:lpstr>State-of-the-art</vt:lpstr>
      <vt:lpstr>State of the Art</vt:lpstr>
      <vt:lpstr>State of the Art ASIC’s</vt:lpstr>
      <vt:lpstr>State of the Art ASIC’s</vt:lpstr>
      <vt:lpstr>More recent  State of the Art ASIC’s</vt:lpstr>
      <vt:lpstr>State of the Art GPU’s</vt:lpstr>
      <vt:lpstr>State of the Art</vt:lpstr>
      <vt:lpstr>Problem</vt:lpstr>
      <vt:lpstr>Solution</vt:lpstr>
      <vt:lpstr>Solution</vt:lpstr>
      <vt:lpstr>Solution</vt:lpstr>
      <vt:lpstr>Solution Block Diagram</vt:lpstr>
      <vt:lpstr>3D Physical Configuration</vt:lpstr>
      <vt:lpstr>Sub-System Column (SSC)</vt:lpstr>
      <vt:lpstr>3D Stack Bus</vt:lpstr>
      <vt:lpstr>System</vt:lpstr>
      <vt:lpstr>Instructions</vt:lpstr>
      <vt:lpstr>Data Storage and access</vt:lpstr>
      <vt:lpstr>Storage descriptors</vt:lpstr>
      <vt:lpstr>NoC</vt:lpstr>
      <vt:lpstr>Manager Layer</vt:lpstr>
      <vt:lpstr>Processing (PE) Layer</vt:lpstr>
      <vt:lpstr>AREA</vt:lpstr>
      <vt:lpstr>Performance</vt:lpstr>
      <vt:lpstr>Scaling assumptions</vt:lpstr>
      <vt:lpstr>AREA</vt:lpstr>
      <vt:lpstr>Area placement study</vt:lpstr>
      <vt:lpstr>Power Summary</vt:lpstr>
      <vt:lpstr>Research</vt:lpstr>
      <vt:lpstr>Comparison</vt:lpstr>
      <vt:lpstr>Summary</vt:lpstr>
      <vt:lpstr>References</vt:lpstr>
      <vt:lpstr>Backup</vt:lpstr>
      <vt:lpstr>Example DRAM Access Sequence</vt:lpstr>
      <vt:lpstr>Stack Bus</vt:lpstr>
      <vt:lpstr>Example Image Recognition CNN</vt:lpstr>
      <vt:lpstr>TSV Power</vt:lpstr>
      <vt:lpstr>DiRAM4 Stack</vt:lpstr>
      <vt:lpstr>Detailed Block Diagram</vt:lpstr>
      <vt:lpstr>Scaling from [Sch14]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GPU Performance Backup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1320</cp:revision>
  <cp:lastPrinted>2016-11-01T19:52:34Z</cp:lastPrinted>
  <dcterms:created xsi:type="dcterms:W3CDTF">2014-04-10T19:16:28Z</dcterms:created>
  <dcterms:modified xsi:type="dcterms:W3CDTF">2018-02-21T17:21:47Z</dcterms:modified>
  <cp:category/>
</cp:coreProperties>
</file>